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6" r:id="rId3"/>
    <p:sldId id="339" r:id="rId4"/>
    <p:sldId id="340" r:id="rId5"/>
    <p:sldId id="333" r:id="rId6"/>
    <p:sldId id="328" r:id="rId7"/>
    <p:sldId id="323" r:id="rId8"/>
    <p:sldId id="351" r:id="rId9"/>
    <p:sldId id="337" r:id="rId10"/>
    <p:sldId id="325" r:id="rId11"/>
    <p:sldId id="326" r:id="rId12"/>
    <p:sldId id="338" r:id="rId13"/>
    <p:sldId id="294" r:id="rId14"/>
    <p:sldId id="289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2" r:id="rId23"/>
    <p:sldId id="353" r:id="rId24"/>
    <p:sldId id="354" r:id="rId25"/>
    <p:sldId id="355" r:id="rId26"/>
    <p:sldId id="305" r:id="rId27"/>
    <p:sldId id="358" r:id="rId28"/>
    <p:sldId id="359" r:id="rId29"/>
    <p:sldId id="306" r:id="rId30"/>
    <p:sldId id="360" r:id="rId31"/>
    <p:sldId id="307" r:id="rId32"/>
    <p:sldId id="361" r:id="rId33"/>
    <p:sldId id="362" r:id="rId34"/>
    <p:sldId id="366" r:id="rId35"/>
    <p:sldId id="363" r:id="rId36"/>
    <p:sldId id="364" r:id="rId37"/>
    <p:sldId id="365" r:id="rId38"/>
    <p:sldId id="356" r:id="rId39"/>
    <p:sldId id="357" r:id="rId40"/>
    <p:sldId id="32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48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29523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  <a:t>Философия Древней Греции и Средневековья</a:t>
            </a:r>
            <a:br>
              <a:rPr lang="ru-RU" sz="3600" dirty="0" smtClean="0"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Главное понятие философии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: бытие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Comic Sans MS" pitchFamily="66" charset="0"/>
                <a:cs typeface="Times New Roman" pitchFamily="18" charset="0"/>
              </a:rPr>
              <a:t>Бытие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 – категория, обозначающая различные аспекты существования человека: его физическую, психическую, умственную деятельность. </a:t>
            </a:r>
          </a:p>
          <a:p>
            <a:endParaRPr lang="ru-RU" sz="28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Автор понятия: </a:t>
            </a:r>
            <a:r>
              <a:rPr lang="ru-RU" sz="2800" b="1" u="sng" dirty="0" err="1" smtClean="0">
                <a:latin typeface="Comic Sans MS" pitchFamily="66" charset="0"/>
                <a:cs typeface="Times New Roman" pitchFamily="18" charset="0"/>
              </a:rPr>
              <a:t>Парменид</a:t>
            </a:r>
            <a:endParaRPr lang="ru-RU" sz="2800" b="1" u="sng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2700" b="1" dirty="0" err="1" smtClean="0">
                <a:solidFill>
                  <a:schemeClr val="tx1"/>
                </a:solidFill>
              </a:rPr>
              <a:t>Парменид</a:t>
            </a:r>
            <a:r>
              <a:rPr lang="ru-RU" sz="2700" dirty="0" smtClean="0">
                <a:solidFill>
                  <a:schemeClr val="tx1"/>
                </a:solidFill>
              </a:rPr>
              <a:t> (540-470 гг. до н.э.)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древнегреческий философ, представитель </a:t>
            </a:r>
            <a:r>
              <a:rPr lang="ru-RU" sz="2700" dirty="0" err="1" smtClean="0">
                <a:solidFill>
                  <a:schemeClr val="tx1"/>
                </a:solidFill>
              </a:rPr>
              <a:t>Элейской</a:t>
            </a:r>
            <a:r>
              <a:rPr lang="ru-RU" sz="2700" dirty="0" smtClean="0">
                <a:solidFill>
                  <a:schemeClr val="tx1"/>
                </a:solidFill>
              </a:rPr>
              <a:t> школы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арм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8013886" cy="49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Разделы философии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735516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580"/>
                <a:gridCol w="36775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Название раздела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Предмет  изучения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Онтология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Бытие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Гносеология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Познание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Логика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Законы мышления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Диалектика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Противоречия в развитии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мира и человека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Аксиология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Систему ценностей человека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Этика 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Нормы и правила поведения человека в обществе,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профессии, межличностном общении и т.д.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Эстетика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Сущность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и формы прекрасного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Основные функции философии:</a:t>
            </a:r>
            <a:endParaRPr lang="ru-RU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мировоззренческая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– формирует особый взгляд человека на мир;</a:t>
            </a:r>
          </a:p>
          <a:p>
            <a:r>
              <a:rPr lang="ru-RU" dirty="0" smtClean="0">
                <a:latin typeface="Comic Sans MS" pitchFamily="66" charset="0"/>
              </a:rPr>
              <a:t>2)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информационно-коммуникативная </a:t>
            </a:r>
            <a:r>
              <a:rPr lang="ru-RU" dirty="0" smtClean="0">
                <a:latin typeface="Comic Sans MS" pitchFamily="66" charset="0"/>
              </a:rPr>
              <a:t>– передачу информации посредством общения;</a:t>
            </a:r>
          </a:p>
          <a:p>
            <a:r>
              <a:rPr lang="ru-RU" dirty="0" smtClean="0">
                <a:latin typeface="Comic Sans MS" pitchFamily="66" charset="0"/>
              </a:rPr>
              <a:t>3)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ценностная</a:t>
            </a:r>
            <a:r>
              <a:rPr lang="ru-RU" dirty="0" smtClean="0">
                <a:latin typeface="Comic Sans MS" pitchFamily="66" charset="0"/>
              </a:rPr>
              <a:t> – определяет критерии моральной оценки человеком событий и явлений окружающего мира;</a:t>
            </a:r>
          </a:p>
          <a:p>
            <a:r>
              <a:rPr lang="ru-RU" dirty="0" smtClean="0">
                <a:latin typeface="Comic Sans MS" pitchFamily="66" charset="0"/>
              </a:rPr>
              <a:t>4)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критическая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– формирует основы критического мышления человека;</a:t>
            </a:r>
          </a:p>
          <a:p>
            <a:r>
              <a:rPr lang="ru-RU" dirty="0" smtClean="0">
                <a:latin typeface="Comic Sans MS" pitchFamily="66" charset="0"/>
              </a:rPr>
              <a:t>5)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прогностическая</a:t>
            </a:r>
            <a:r>
              <a:rPr lang="ru-RU" dirty="0" smtClean="0">
                <a:latin typeface="Comic Sans MS" pitchFamily="66" charset="0"/>
              </a:rPr>
              <a:t> – помогает на основе критического  мышления прогнозировать возможные варианты развития процессов и явлений.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	    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		 </a:t>
            </a:r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Философия как наука:</a:t>
            </a:r>
            <a:b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ru-RU" sz="2700" b="1" dirty="0" smtClean="0">
                <a:solidFill>
                  <a:schemeClr val="tx1"/>
                </a:solidFill>
                <a:latin typeface="Comic Sans MS" pitchFamily="66" charset="0"/>
              </a:rPr>
              <a:t>     Эпоха Античности </a:t>
            </a: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              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( </a:t>
            </a:r>
            <a:r>
              <a:rPr lang="en-US" sz="3100" dirty="0" smtClean="0">
                <a:solidFill>
                  <a:schemeClr val="tx1"/>
                </a:solidFill>
                <a:latin typeface="Comic Sans MS" pitchFamily="66" charset="0"/>
              </a:rPr>
              <a:t>VII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 в. до н.э. –</a:t>
            </a:r>
            <a:r>
              <a:rPr lang="en-US" sz="3100" dirty="0" smtClean="0">
                <a:solidFill>
                  <a:schemeClr val="tx1"/>
                </a:solidFill>
                <a:latin typeface="Comic Sans MS" pitchFamily="66" charset="0"/>
              </a:rPr>
              <a:t> V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 в. н.э.)</a:t>
            </a:r>
            <a:endParaRPr lang="ru-RU" sz="31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latin typeface="Comic Sans MS" pitchFamily="66" charset="0"/>
              </a:rPr>
              <a:t>)  В эту эпоху философия - одна из первых форм научной деятельности;</a:t>
            </a:r>
          </a:p>
          <a:p>
            <a:r>
              <a:rPr lang="ru-RU" dirty="0" smtClean="0">
                <a:latin typeface="Comic Sans MS" pitchFamily="66" charset="0"/>
              </a:rPr>
              <a:t>2) основные направления: </a:t>
            </a:r>
          </a:p>
          <a:p>
            <a:r>
              <a:rPr lang="ru-RU" dirty="0" smtClean="0">
                <a:latin typeface="Comic Sans MS" pitchFamily="66" charset="0"/>
              </a:rPr>
              <a:t>2.1)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i="1" dirty="0" smtClean="0">
                <a:latin typeface="Comic Sans MS" pitchFamily="66" charset="0"/>
              </a:rPr>
              <a:t>материализм : </a:t>
            </a:r>
            <a:r>
              <a:rPr lang="ru-RU" dirty="0" smtClean="0">
                <a:latin typeface="Comic Sans MS" pitchFamily="66" charset="0"/>
              </a:rPr>
              <a:t>основатели </a:t>
            </a:r>
            <a:r>
              <a:rPr lang="ru-RU" dirty="0" err="1" smtClean="0">
                <a:latin typeface="Comic Sans MS" pitchFamily="66" charset="0"/>
              </a:rPr>
              <a:t>Левкипп</a:t>
            </a:r>
            <a:r>
              <a:rPr lang="ru-RU" dirty="0" smtClean="0">
                <a:latin typeface="Comic Sans MS" pitchFamily="66" charset="0"/>
              </a:rPr>
              <a:t> и </a:t>
            </a:r>
            <a:r>
              <a:rPr lang="ru-RU" dirty="0" err="1" smtClean="0">
                <a:latin typeface="Comic Sans MS" pitchFamily="66" charset="0"/>
              </a:rPr>
              <a:t>Демокрит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2.2.) </a:t>
            </a:r>
            <a:r>
              <a:rPr lang="ru-RU" b="1" i="1" dirty="0" smtClean="0">
                <a:latin typeface="Comic Sans MS" pitchFamily="66" charset="0"/>
              </a:rPr>
              <a:t>идеализм : </a:t>
            </a:r>
            <a:r>
              <a:rPr lang="ru-RU" dirty="0" smtClean="0">
                <a:latin typeface="Comic Sans MS" pitchFamily="66" charset="0"/>
              </a:rPr>
              <a:t>основатели Платон и Пифагор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Философия Сократа </a:t>
            </a:r>
            <a:r>
              <a:rPr lang="ru-RU" sz="2700" b="1" dirty="0" smtClean="0">
                <a:solidFill>
                  <a:schemeClr val="tx1"/>
                </a:solidFill>
                <a:latin typeface="Comic Sans MS" pitchFamily="66" charset="0"/>
              </a:rPr>
              <a:t>(470-399 гг. до н.э.)</a:t>
            </a:r>
            <a:endParaRPr lang="ru-RU" sz="27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53481"/>
            <a:ext cx="5029200" cy="3352800"/>
          </a:xfrm>
        </p:spPr>
      </p:pic>
    </p:spTree>
    <p:extLst>
      <p:ext uri="{BB962C8B-B14F-4D97-AF65-F5344CB8AC3E}">
        <p14:creationId xmlns:p14="http://schemas.microsoft.com/office/powerpoint/2010/main" val="2269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 Ключевые характеристики его философской системы:</a:t>
            </a:r>
            <a:r>
              <a:rPr lang="ru-RU" sz="3600" b="1" i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endParaRPr lang="ru-RU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создал </a:t>
            </a:r>
            <a:r>
              <a:rPr lang="ru-RU" b="1" i="1" dirty="0" err="1" smtClean="0">
                <a:solidFill>
                  <a:srgbClr val="FF0000"/>
                </a:solidFill>
                <a:latin typeface="Comic Sans MS" pitchFamily="66" charset="0"/>
              </a:rPr>
              <a:t>майевтику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  (</a:t>
            </a:r>
            <a:r>
              <a:rPr lang="ru-RU" dirty="0" smtClean="0">
                <a:latin typeface="Comic Sans MS" pitchFamily="66" charset="0"/>
              </a:rPr>
              <a:t>метод ведения спора, в котором при помощи наводящих вопросов устанавливают истину);</a:t>
            </a:r>
          </a:p>
          <a:p>
            <a:r>
              <a:rPr lang="ru-RU" dirty="0" smtClean="0">
                <a:latin typeface="Comic Sans MS" pitchFamily="66" charset="0"/>
              </a:rPr>
              <a:t>2) сформировал основы 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скептицизма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(тип философии, признающий сомнение основой познания);</a:t>
            </a:r>
          </a:p>
          <a:p>
            <a:r>
              <a:rPr lang="ru-RU" dirty="0" smtClean="0">
                <a:latin typeface="Comic Sans MS" pitchFamily="66" charset="0"/>
              </a:rPr>
              <a:t>3) создал 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диалектику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-</a:t>
            </a:r>
            <a:r>
              <a:rPr lang="ru-RU" dirty="0" smtClean="0">
                <a:latin typeface="Comic Sans MS" pitchFamily="66" charset="0"/>
              </a:rPr>
              <a:t> искусство победы в споре.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Платон (427-347 гг. до н.э.) – древнегреческий философ-идеалист</a:t>
            </a:r>
            <a:endParaRPr lang="ru-RU" sz="2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01" y="1935163"/>
            <a:ext cx="4758197" cy="4389437"/>
          </a:xfrm>
        </p:spPr>
      </p:pic>
    </p:spTree>
    <p:extLst>
      <p:ext uri="{BB962C8B-B14F-4D97-AF65-F5344CB8AC3E}">
        <p14:creationId xmlns:p14="http://schemas.microsoft.com/office/powerpoint/2010/main" val="18855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Аристотель (384-322 гг. до н.э.) – древнегреческий философ-материалист</a:t>
            </a:r>
            <a:endParaRPr lang="ru-RU" sz="2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4" y="1935163"/>
            <a:ext cx="3502792" cy="4389437"/>
          </a:xfrm>
        </p:spPr>
      </p:pic>
    </p:spTree>
    <p:extLst>
      <p:ext uri="{BB962C8B-B14F-4D97-AF65-F5344CB8AC3E}">
        <p14:creationId xmlns:p14="http://schemas.microsoft.com/office/powerpoint/2010/main" val="31446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Сравнительный анализ философских взглядов Платона и Аристотеля</a:t>
            </a:r>
            <a:endParaRPr lang="ru-RU" sz="18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660037"/>
              </p:ext>
            </p:extLst>
          </p:nvPr>
        </p:nvGraphicFramePr>
        <p:xfrm>
          <a:off x="323528" y="1772816"/>
          <a:ext cx="850728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/>
                <a:gridCol w="4253644"/>
              </a:tblGrid>
              <a:tr h="566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48715" algn="r"/>
                        </a:tabLst>
                      </a:pPr>
                      <a:r>
                        <a:rPr lang="ru-RU" sz="2400" b="1" i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Платон	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Аристотель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3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Основал идеализм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Был материалистом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6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Определял бытие как мир идей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Определял бытие как то, что имеет отношение к физической реальности</a:t>
                      </a:r>
                    </a:p>
                  </a:txBody>
                  <a:tcPr marL="68580" marR="68580" marT="0" marB="0"/>
                </a:tc>
              </a:tr>
              <a:tr h="964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Главным в бытии человека считал идею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блага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Главным в существовании человека считал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меру</a:t>
                      </a:r>
                    </a:p>
                  </a:txBody>
                  <a:tcPr marL="68580" marR="68580" marT="0" marB="0"/>
                </a:tc>
              </a:tr>
              <a:tr h="964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Одним из первых создал школу, где обучал философии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Был первым энциклопедистом в истории философии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Философия (с др.греч. – любовь к мудрости</a:t>
            </a:r>
            <a:r>
              <a:rPr lang="ru-RU" sz="3200" dirty="0" smtClean="0">
                <a:latin typeface="Comic Sans MS" pitchFamily="66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sz="2400" dirty="0" smtClean="0">
                <a:latin typeface="Comic Sans MS" pitchFamily="66" charset="0"/>
              </a:rPr>
              <a:t>это особая форма познания мира, формирующая наиболее общие представления человека о бытии природы, общества и государства.</a:t>
            </a:r>
          </a:p>
          <a:p>
            <a:r>
              <a:rPr lang="ru-RU" sz="2400" dirty="0" smtClean="0">
                <a:latin typeface="Comic Sans MS" pitchFamily="66" charset="0"/>
              </a:rPr>
              <a:t>Автор понятия : </a:t>
            </a:r>
            <a:r>
              <a:rPr lang="ru-RU" sz="2400" b="1" dirty="0" smtClean="0">
                <a:latin typeface="Comic Sans MS" pitchFamily="66" charset="0"/>
              </a:rPr>
              <a:t>Пифагор (570-495)</a:t>
            </a:r>
          </a:p>
          <a:p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4" name="Рисунок 3" descr="пифаг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852936"/>
            <a:ext cx="223224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Сравнительный анализ философских взглядов Платона и Аристотеля (продолжение)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897867"/>
              </p:ext>
            </p:extLst>
          </p:nvPr>
        </p:nvGraphicFramePr>
        <p:xfrm>
          <a:off x="251520" y="1556792"/>
          <a:ext cx="8640960" cy="518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76062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omic Sans MS" pitchFamily="66" charset="0"/>
                          <a:cs typeface="Times New Roman" pitchFamily="18" charset="0"/>
                        </a:rPr>
                        <a:t>Платон</a:t>
                      </a:r>
                      <a:endParaRPr lang="ru-RU" sz="21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omic Sans MS" pitchFamily="66" charset="0"/>
                          <a:cs typeface="Times New Roman" pitchFamily="18" charset="0"/>
                        </a:rPr>
                        <a:t>Аристотель</a:t>
                      </a:r>
                      <a:endParaRPr lang="ru-RU" sz="21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Считал лучшей формой правления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монархию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Считал лучшей формой правления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политию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(форма правления, при которой большинство правит в интересах меньшинства)</a:t>
                      </a:r>
                    </a:p>
                  </a:txBody>
                  <a:tcPr marL="68580" marR="68580" marT="0" marB="0"/>
                </a:tc>
              </a:tr>
              <a:tr h="82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Отрицал частную собственность как источник зла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Видел в частной собственности главный признак цивилизованности общества</a:t>
                      </a:r>
                    </a:p>
                  </a:txBody>
                  <a:tcPr marL="68580" marR="68580" marT="0" marB="0"/>
                </a:tc>
              </a:tr>
              <a:tr h="82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Считал искусство формой искажения реальности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Считал искусство одной из форм познания мира</a:t>
                      </a:r>
                    </a:p>
                  </a:txBody>
                  <a:tcPr marL="68580" marR="68580" marT="0" marB="0"/>
                </a:tc>
              </a:tr>
              <a:tr h="69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Считал, что человеческое мышление полно </a:t>
                      </a:r>
                      <a:r>
                        <a:rPr lang="ru-RU" sz="1800" dirty="0" smtClean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заблуждений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omic Sans MS" pitchFamily="66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Создал науку логику, одна из задач которой – избавлять от заблуждений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Главная книга:«Диалоги»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omic Sans MS" pitchFamily="66" charset="0"/>
                          <a:ea typeface="Calibri"/>
                          <a:cs typeface="Times New Roman" pitchFamily="18" charset="0"/>
                        </a:rPr>
                        <a:t>Главные книги:«Этика», «Политика»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3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Идеализм в философии Пифагора (570-490 гг. до н.э.)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8893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Ключевые характеристики идеализма Пифагора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     Один из основоположников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идеализма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(наряду с Платоном); автор понятия «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философия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».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     Бытие, по Пифагору,  это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мир чисел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      Наделял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мистическими свойствами (если человек владеет законами математики, то, по мнению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П.,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буквально может просчитать свою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судьбу).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      Главные идеалы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жизни человека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по П. </a:t>
            </a:r>
            <a:r>
              <a:rPr lang="ru" sz="2400" dirty="0" smtClean="0">
                <a:latin typeface="Comic Sans MS" pitchFamily="66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гармония</a:t>
            </a:r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, порядок и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соразмерность.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Основное произведение: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«Золотой канон»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Милетская 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школа древнегреческой философии</a:t>
            </a:r>
            <a:endParaRPr lang="ru-RU" sz="2800" b="1" i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55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Основател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ь: Фалес.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основоположником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субстанциального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подхода к проблеме первоначала жизни на Земле. В качестве основы жизни выделял воду. 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Основное произведение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«О началах».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Анаксимандр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(610-540 гг.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Придерживался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субстратного подхода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проблеме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первоначала.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качестве первоосновы жизни он выделял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апейрон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идеальную сущность,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первоматерию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произведения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«Карта земли», «Глобус».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Анаксимен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(585-526 гг. до н.э.)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первоосновой мира материальную субстанцию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Основное произведение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«О природе».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3" y="1340768"/>
          <a:ext cx="8280918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476667">
                <a:tc>
                  <a:txBody>
                    <a:bodyPr/>
                    <a:lstStyle/>
                    <a:p>
                      <a:r>
                        <a:rPr lang="ru-RU" dirty="0" smtClean="0"/>
                        <a:t>Философ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Главная книга</a:t>
                      </a:r>
                      <a:endParaRPr lang="ru-RU" dirty="0"/>
                    </a:p>
                  </a:txBody>
                  <a:tcPr/>
                </a:tc>
              </a:tr>
              <a:tr h="11753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Фалес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Основа жизни – вода (</a:t>
                      </a:r>
                      <a:r>
                        <a:rPr lang="ru-RU" b="1" dirty="0" smtClean="0">
                          <a:latin typeface="Comic Sans MS" pitchFamily="66" charset="0"/>
                        </a:rPr>
                        <a:t>субстанция)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«О началах»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75345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omic Sans MS" pitchFamily="66" charset="0"/>
                        </a:rPr>
                        <a:t>Анасксимен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Основа жизни – </a:t>
                      </a:r>
                      <a:r>
                        <a:rPr lang="ru-RU" dirty="0" err="1" smtClean="0">
                          <a:latin typeface="Comic Sans MS" pitchFamily="66" charset="0"/>
                        </a:rPr>
                        <a:t>апейрон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(</a:t>
                      </a:r>
                      <a:r>
                        <a:rPr lang="ru-RU" b="1" baseline="0" dirty="0" smtClean="0">
                          <a:latin typeface="Comic Sans MS" pitchFamily="66" charset="0"/>
                        </a:rPr>
                        <a:t>субстрат)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«Карта Земли», «Глобус»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805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Анаксимандр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Основа жизни – </a:t>
                      </a:r>
                      <a:r>
                        <a:rPr lang="ru-RU" b="1" dirty="0" smtClean="0">
                          <a:latin typeface="Comic Sans MS" pitchFamily="66" charset="0"/>
                        </a:rPr>
                        <a:t>воздух, 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из которого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произошло всё, даже боги.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«О природе»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66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5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  <a:latin typeface="Comic Sans MS" pitchFamily="66" charset="0"/>
              </a:rPr>
              <a:t>Материализм философии Гераклита (544-483 гг. до н.э.)</a:t>
            </a:r>
            <a:endParaRPr lang="ru-RU" sz="27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349240" cy="4183380"/>
          </a:xfrm>
        </p:spPr>
      </p:pic>
    </p:spTree>
    <p:extLst>
      <p:ext uri="{BB962C8B-B14F-4D97-AF65-F5344CB8AC3E}">
        <p14:creationId xmlns:p14="http://schemas.microsoft.com/office/powerpoint/2010/main" val="8266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Ключевые характеристики  материализма Гераклита:</a:t>
            </a:r>
            <a:endParaRPr lang="ru-RU" sz="2000" i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07288" cy="4623792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q"/>
            </a:pPr>
            <a:r>
              <a:rPr lang="ru-RU" dirty="0" smtClean="0"/>
              <a:t>	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Развивал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идею внутренних противоречий в развитии природы, мира и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человека </a:t>
            </a:r>
            <a:r>
              <a:rPr lang="ru" sz="2000" dirty="0" smtClean="0">
                <a:latin typeface="Comic Sans MS" pitchFamily="66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предпосылки развития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диалектики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(создана позднее Сократом; С. определял ее как искусство победы в споре).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	Создал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понятие 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«не-бытие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для обозначения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не только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прекращения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физического существования объекта, но и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перехода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его в другое состояние качества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	Первооснова жизни, согласно Гераклиту, </a:t>
            </a:r>
            <a:r>
              <a:rPr lang="ru" sz="2000" dirty="0" smtClean="0">
                <a:latin typeface="Comic Sans MS" pitchFamily="66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огонь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стихия, содержащая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в себе внутренние противоречия: огонь может помочь выжить, а может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убить. 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Основное произведение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: «О природе».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		</a:t>
            </a:r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Философия как религия:</a:t>
            </a:r>
            <a:r>
              <a:rPr lang="ru-RU" sz="2700" dirty="0" smtClean="0">
                <a:latin typeface="Comic Sans MS" pitchFamily="66" charset="0"/>
              </a:rPr>
              <a:t/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        </a:t>
            </a:r>
            <a:r>
              <a:rPr lang="ru-RU" sz="2700" b="1" i="1" dirty="0" smtClean="0">
                <a:solidFill>
                  <a:schemeClr val="tx1"/>
                </a:solidFill>
                <a:latin typeface="Comic Sans MS" pitchFamily="66" charset="0"/>
              </a:rPr>
              <a:t>Средневековье  </a:t>
            </a:r>
            <a:r>
              <a:rPr lang="ru-RU" sz="2700" i="1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5-15 вв./ 400-1400 гг.)</a:t>
            </a:r>
            <a:endParaRPr lang="ru-RU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r>
              <a:rPr lang="ru-RU" sz="2800" dirty="0" smtClean="0">
                <a:latin typeface="Comic Sans MS" pitchFamily="66" charset="0"/>
              </a:rPr>
              <a:t>В этот период философия занимает подчиненное положение по отношению к теологии.</a:t>
            </a:r>
          </a:p>
          <a:p>
            <a:r>
              <a:rPr lang="ru-RU" sz="2800" b="1" dirty="0" smtClean="0">
                <a:latin typeface="Comic Sans MS" pitchFamily="66" charset="0"/>
              </a:rPr>
              <a:t>Объект исследования</a:t>
            </a:r>
            <a:r>
              <a:rPr lang="ru-RU" sz="2800" dirty="0" smtClean="0">
                <a:latin typeface="Comic Sans MS" pitchFamily="66" charset="0"/>
              </a:rPr>
              <a:t>: вопросы веры, религии, доказательство бытия Бога.</a:t>
            </a:r>
          </a:p>
          <a:p>
            <a:r>
              <a:rPr lang="ru-RU" sz="2800" b="1" dirty="0" smtClean="0">
                <a:latin typeface="Comic Sans MS" pitchFamily="66" charset="0"/>
              </a:rPr>
              <a:t>Основные направления</a:t>
            </a:r>
            <a:r>
              <a:rPr lang="ru-RU" sz="2800" dirty="0" smtClean="0">
                <a:latin typeface="Comic Sans MS" pitchFamily="66" charset="0"/>
              </a:rPr>
              <a:t>: </a:t>
            </a:r>
          </a:p>
          <a:p>
            <a:r>
              <a:rPr lang="ru-RU" sz="2800" dirty="0" smtClean="0">
                <a:latin typeface="Comic Sans MS" pitchFamily="66" charset="0"/>
              </a:rPr>
              <a:t>патристика и схоластика.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            </a:t>
            </a:r>
            <a:r>
              <a:rPr lang="ru-RU" sz="2800" b="1" i="1" dirty="0" err="1" smtClean="0">
                <a:solidFill>
                  <a:schemeClr val="tx1"/>
                </a:solidFill>
                <a:latin typeface="Comic Sans MS" pitchFamily="66" charset="0"/>
              </a:rPr>
              <a:t>Флавио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Comic Sans MS" pitchFamily="66" charset="0"/>
              </a:rPr>
              <a:t>Бьондо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 (1392-1463 гг.)</a:t>
            </a:r>
            <a:b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разделял средневековье на ранее (5-10 вв.) и позднее (10-15 </a:t>
            </a:r>
            <a:r>
              <a:rPr lang="ru-RU" sz="2800" dirty="0" err="1" smtClean="0">
                <a:solidFill>
                  <a:schemeClr val="tx1"/>
                </a:solidFill>
                <a:latin typeface="Comic Sans MS" pitchFamily="66" charset="0"/>
              </a:rPr>
              <a:t>вв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автор книги «Декады истории, начиная от упадка Римской империи»;</a:t>
            </a:r>
          </a:p>
          <a:p>
            <a:r>
              <a:rPr lang="ru-RU" dirty="0" smtClean="0">
                <a:latin typeface="Comic Sans MS" pitchFamily="66" charset="0"/>
              </a:rPr>
              <a:t>2) одним из первых начал разделять историю на периоды древности, средних веков и современности.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3" descr="Бьонд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176464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  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Характерные черты философии Ср.Веков</a:t>
            </a:r>
            <a:endParaRPr lang="ru-RU" sz="32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>
                <a:latin typeface="Comic Sans MS" pitchFamily="66" charset="0"/>
              </a:rPr>
              <a:t>1) </a:t>
            </a:r>
            <a:r>
              <a:rPr lang="ru-RU" sz="2000" b="1" dirty="0" smtClean="0">
                <a:latin typeface="Comic Sans MS" pitchFamily="66" charset="0"/>
              </a:rPr>
              <a:t>догматизм</a:t>
            </a:r>
            <a:r>
              <a:rPr lang="ru-RU" sz="2000" dirty="0" smtClean="0">
                <a:latin typeface="Comic Sans MS" pitchFamily="66" charset="0"/>
              </a:rPr>
              <a:t>;</a:t>
            </a:r>
          </a:p>
          <a:p>
            <a:r>
              <a:rPr lang="ru-RU" sz="2000" dirty="0" smtClean="0">
                <a:latin typeface="Comic Sans MS" pitchFamily="66" charset="0"/>
              </a:rPr>
              <a:t>Католическая церковь выделяла два догмата: </a:t>
            </a:r>
          </a:p>
          <a:p>
            <a:r>
              <a:rPr lang="ru-RU" sz="2000" dirty="0" smtClean="0">
                <a:latin typeface="Comic Sans MS" pitchFamily="66" charset="0"/>
              </a:rPr>
              <a:t>1.1)о сотворении – согласно ему, Бог и только Бог сотворил мир; </a:t>
            </a:r>
          </a:p>
          <a:p>
            <a:r>
              <a:rPr lang="ru-RU" sz="2000" dirty="0" smtClean="0">
                <a:latin typeface="Comic Sans MS" pitchFamily="66" charset="0"/>
              </a:rPr>
              <a:t>1.2) об откровении – условием познания мира является познание Бога;</a:t>
            </a:r>
          </a:p>
          <a:p>
            <a:r>
              <a:rPr lang="ru-RU" sz="2000" dirty="0" smtClean="0">
                <a:latin typeface="Comic Sans MS" pitchFamily="66" charset="0"/>
              </a:rPr>
              <a:t>1.3) о непорочном зачатии.</a:t>
            </a:r>
          </a:p>
          <a:p>
            <a:r>
              <a:rPr lang="ru-RU" sz="2000" dirty="0" smtClean="0">
                <a:latin typeface="Comic Sans MS" pitchFamily="66" charset="0"/>
              </a:rPr>
              <a:t>2) отказ от идей </a:t>
            </a:r>
            <a:r>
              <a:rPr lang="ru-RU" sz="2000" b="1" dirty="0" smtClean="0">
                <a:latin typeface="Comic Sans MS" pitchFamily="66" charset="0"/>
              </a:rPr>
              <a:t>антропоцентризма </a:t>
            </a:r>
            <a:r>
              <a:rPr lang="ru-RU" sz="2000" dirty="0" smtClean="0">
                <a:latin typeface="Comic Sans MS" pitchFamily="66" charset="0"/>
              </a:rPr>
              <a:t>и его замена на </a:t>
            </a:r>
            <a:r>
              <a:rPr lang="ru-RU" sz="2000" b="1" dirty="0" err="1" smtClean="0">
                <a:latin typeface="Comic Sans MS" pitchFamily="66" charset="0"/>
              </a:rPr>
              <a:t>теоцентризм</a:t>
            </a:r>
            <a:r>
              <a:rPr lang="ru-RU" sz="2000" b="1" dirty="0" smtClean="0">
                <a:latin typeface="Comic Sans MS" pitchFamily="66" charset="0"/>
              </a:rPr>
              <a:t>;</a:t>
            </a:r>
          </a:p>
          <a:p>
            <a:r>
              <a:rPr lang="ru-RU" sz="2000" dirty="0" smtClean="0">
                <a:latin typeface="Comic Sans MS" pitchFamily="66" charset="0"/>
              </a:rPr>
              <a:t>3) </a:t>
            </a:r>
            <a:r>
              <a:rPr lang="ru-RU" sz="2000" b="1" dirty="0" smtClean="0">
                <a:latin typeface="Comic Sans MS" pitchFamily="66" charset="0"/>
              </a:rPr>
              <a:t>аскетизм</a:t>
            </a:r>
            <a:r>
              <a:rPr lang="ru-RU" sz="2000" dirty="0" smtClean="0">
                <a:latin typeface="Comic Sans MS" pitchFamily="66" charset="0"/>
              </a:rPr>
              <a:t>  - духовная практика и тип мировоззрения, суть которых состояла в отказе от земных удовольствий во имя служения Богу и религии</a:t>
            </a:r>
            <a:r>
              <a:rPr lang="ru-RU" sz="2800" dirty="0" smtClean="0">
                <a:latin typeface="Comic Sans MS" pitchFamily="66" charset="0"/>
              </a:rPr>
              <a:t>;</a:t>
            </a:r>
          </a:p>
          <a:p>
            <a:r>
              <a:rPr lang="ru-RU" sz="1800" dirty="0" smtClean="0">
                <a:latin typeface="Comic Sans MS" pitchFamily="66" charset="0"/>
              </a:rPr>
              <a:t>4) </a:t>
            </a:r>
            <a:r>
              <a:rPr lang="ru-RU" sz="2000" dirty="0" smtClean="0">
                <a:latin typeface="Comic Sans MS" pitchFamily="66" charset="0"/>
              </a:rPr>
              <a:t>развитие философии носило подчиненный характер по отношению к теологии;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200" b="1" i="1" dirty="0" err="1" smtClean="0">
                <a:solidFill>
                  <a:schemeClr val="tx1"/>
                </a:solidFill>
                <a:latin typeface="Comic Sans MS" pitchFamily="66" charset="0"/>
              </a:rPr>
              <a:t>Аврелий</a:t>
            </a:r>
            <a:r>
              <a:rPr lang="ru-RU" sz="2200" b="1" i="1" dirty="0" smtClean="0">
                <a:solidFill>
                  <a:schemeClr val="tx1"/>
                </a:solidFill>
                <a:latin typeface="Comic Sans MS" pitchFamily="66" charset="0"/>
              </a:rPr>
              <a:t> Августин </a:t>
            </a:r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(354-430)гг. теолог, философ, создатель </a:t>
            </a:r>
            <a:r>
              <a:rPr lang="ru-RU" sz="2200" b="1" i="1" dirty="0" smtClean="0">
                <a:solidFill>
                  <a:schemeClr val="tx1"/>
                </a:solidFill>
                <a:latin typeface="Comic Sans MS" pitchFamily="66" charset="0"/>
              </a:rPr>
              <a:t>патристики</a:t>
            </a:r>
            <a:endParaRPr lang="ru-RU" sz="22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авгу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		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</a:rPr>
              <a:t>Основной вопрос философии</a:t>
            </a:r>
            <a:r>
              <a:rPr lang="ru-RU" sz="2400" b="1" i="1" dirty="0" smtClean="0">
                <a:solidFill>
                  <a:schemeClr val="tx1"/>
                </a:solidFill>
              </a:rPr>
              <a:t>: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r>
              <a:rPr lang="ru-RU" sz="4400" dirty="0" smtClean="0">
                <a:latin typeface="Comic Sans MS" pitchFamily="66" charset="0"/>
              </a:rPr>
              <a:t>             Что первично:</a:t>
            </a:r>
          </a:p>
          <a:p>
            <a:r>
              <a:rPr lang="ru-RU" sz="4400" dirty="0" smtClean="0">
                <a:latin typeface="Comic Sans MS" pitchFamily="66" charset="0"/>
              </a:rPr>
              <a:t>       бытие, или сознание?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Характерные черты 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философии 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патристики </a:t>
            </a:r>
            <a:r>
              <a:rPr lang="ru-RU" sz="2800" b="1" i="1" dirty="0" err="1" smtClean="0">
                <a:solidFill>
                  <a:schemeClr val="tx1"/>
                </a:solidFill>
                <a:latin typeface="Comic Sans MS" pitchFamily="66" charset="0"/>
              </a:rPr>
              <a:t>Аврелия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 Августина:</a:t>
            </a:r>
            <a:endParaRPr lang="ru-RU" sz="2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1</a:t>
            </a:r>
            <a:r>
              <a:rPr lang="ru-RU" sz="2400" dirty="0" smtClean="0">
                <a:latin typeface="Comic Sans MS" pitchFamily="66" charset="0"/>
              </a:rPr>
              <a:t>) вера преобладает над разумом;</a:t>
            </a:r>
          </a:p>
          <a:p>
            <a:r>
              <a:rPr lang="ru-RU" sz="2400" dirty="0" smtClean="0">
                <a:latin typeface="Comic Sans MS" pitchFamily="66" charset="0"/>
              </a:rPr>
              <a:t>2) свобода воли человека должна быть ограничена, так как является источником греха;</a:t>
            </a:r>
          </a:p>
          <a:p>
            <a:r>
              <a:rPr lang="ru-RU" sz="2400" dirty="0">
                <a:latin typeface="Comic Sans MS" pitchFamily="66" charset="0"/>
              </a:rPr>
              <a:t>3</a:t>
            </a:r>
            <a:r>
              <a:rPr lang="ru-RU" sz="2400" dirty="0" smtClean="0">
                <a:latin typeface="Comic Sans MS" pitchFamily="66" charset="0"/>
              </a:rPr>
              <a:t>)  одно доказательство бытия Бога: Бог существует, иначе не могло бы существовать ничего в мире; </a:t>
            </a:r>
          </a:p>
          <a:p>
            <a:r>
              <a:rPr lang="ru-RU" sz="2400" dirty="0" smtClean="0">
                <a:latin typeface="Comic Sans MS" pitchFamily="66" charset="0"/>
              </a:rPr>
              <a:t>4) создание теократической концепции управления государством;</a:t>
            </a:r>
          </a:p>
          <a:p>
            <a:r>
              <a:rPr lang="ru-RU" sz="2400" dirty="0" smtClean="0">
                <a:latin typeface="Comic Sans MS" pitchFamily="66" charset="0"/>
              </a:rPr>
              <a:t>5) выступал с критикой язычества;</a:t>
            </a:r>
          </a:p>
          <a:p>
            <a:r>
              <a:rPr lang="ru-RU" sz="2400" dirty="0" smtClean="0">
                <a:latin typeface="Comic Sans MS" pitchFamily="66" charset="0"/>
              </a:rPr>
              <a:t>6) о</a:t>
            </a:r>
            <a:r>
              <a:rPr lang="ru-RU" sz="2400" b="1" dirty="0" smtClean="0">
                <a:latin typeface="Comic Sans MS" pitchFamily="66" charset="0"/>
              </a:rPr>
              <a:t>сновные произведения</a:t>
            </a:r>
            <a:r>
              <a:rPr lang="ru-RU" sz="2400" dirty="0" smtClean="0">
                <a:latin typeface="Comic Sans MS" pitchFamily="66" charset="0"/>
              </a:rPr>
              <a:t>: «Исповедь», «О граде Божьем»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i="1" dirty="0" smtClean="0">
                <a:solidFill>
                  <a:schemeClr val="tx1"/>
                </a:solidFill>
                <a:latin typeface="Comic Sans MS" pitchFamily="66" charset="0"/>
              </a:rPr>
              <a:t>Фома Аквинский </a:t>
            </a: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(1225-1274)гг. теолог, философ, создатель </a:t>
            </a:r>
            <a:r>
              <a:rPr lang="ru-RU" sz="2700" b="1" i="1" dirty="0" smtClean="0">
                <a:solidFill>
                  <a:schemeClr val="tx1"/>
                </a:solidFill>
                <a:latin typeface="Comic Sans MS" pitchFamily="66" charset="0"/>
              </a:rPr>
              <a:t>схоластики</a:t>
            </a:r>
            <a:endParaRPr lang="ru-RU" sz="27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ф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  <a:latin typeface="Comic Sans MS" pitchFamily="66" charset="0"/>
              </a:rPr>
              <a:t>Основные идеи философии патристики Ф. Аквинского:</a:t>
            </a:r>
            <a:endParaRPr lang="ru-RU" sz="27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1) </a:t>
            </a:r>
            <a:r>
              <a:rPr lang="ru-RU" sz="2000" dirty="0" smtClean="0">
                <a:latin typeface="Comic Sans MS" pitchFamily="66" charset="0"/>
              </a:rPr>
              <a:t>испытал большое влияние античной философии. главным образом – Аристотеля;</a:t>
            </a:r>
          </a:p>
          <a:p>
            <a:r>
              <a:rPr lang="ru-RU" sz="2000" dirty="0" smtClean="0">
                <a:latin typeface="Comic Sans MS" pitchFamily="66" charset="0"/>
              </a:rPr>
              <a:t>2) основные произведения: «Сумма против язычников» ; </a:t>
            </a:r>
            <a:r>
              <a:rPr lang="ru-RU" sz="2000" b="1" dirty="0" smtClean="0">
                <a:latin typeface="Comic Sans MS" pitchFamily="66" charset="0"/>
              </a:rPr>
              <a:t>главная идея книги-  </a:t>
            </a:r>
            <a:r>
              <a:rPr lang="ru-RU" sz="2000" dirty="0" smtClean="0">
                <a:latin typeface="Comic Sans MS" pitchFamily="66" charset="0"/>
              </a:rPr>
              <a:t>утвердить истинность христианской религии, противопоставляя ее язычеству;</a:t>
            </a:r>
          </a:p>
          <a:p>
            <a:r>
              <a:rPr lang="ru-RU" sz="2000" dirty="0" smtClean="0">
                <a:latin typeface="Comic Sans MS" pitchFamily="66" charset="0"/>
              </a:rPr>
              <a:t>«Сумма теологии»; </a:t>
            </a:r>
            <a:r>
              <a:rPr lang="ru-RU" sz="2000" b="1" dirty="0" smtClean="0">
                <a:latin typeface="Comic Sans MS" pitchFamily="66" charset="0"/>
              </a:rPr>
              <a:t>главные цели книги</a:t>
            </a:r>
            <a:r>
              <a:rPr lang="ru-RU" sz="2000" dirty="0" smtClean="0">
                <a:latin typeface="Comic Sans MS" pitchFamily="66" charset="0"/>
              </a:rPr>
              <a:t>: </a:t>
            </a:r>
          </a:p>
          <a:p>
            <a:r>
              <a:rPr lang="ru-RU" sz="2000" dirty="0" smtClean="0">
                <a:latin typeface="Comic Sans MS" pitchFamily="66" charset="0"/>
              </a:rPr>
              <a:t>доказать, что Бог есть истинное благо и воплощенная воля; </a:t>
            </a:r>
          </a:p>
          <a:p>
            <a:r>
              <a:rPr lang="ru-RU" sz="2000" dirty="0" smtClean="0">
                <a:latin typeface="Comic Sans MS" pitchFamily="66" charset="0"/>
              </a:rPr>
              <a:t>исследовать природу зла, которое  носит случайный характер, заключающийся в добре. ;</a:t>
            </a:r>
          </a:p>
          <a:p>
            <a:r>
              <a:rPr lang="ru-RU" sz="2000" dirty="0" smtClean="0">
                <a:latin typeface="Comic Sans MS" pitchFamily="66" charset="0"/>
              </a:rPr>
              <a:t>Божественное провидение не исключает зла, случайности, свободы воли, удачи или счастья;</a:t>
            </a:r>
          </a:p>
          <a:p>
            <a:r>
              <a:rPr lang="ru-RU" sz="2000" dirty="0" smtClean="0">
                <a:latin typeface="Comic Sans MS" pitchFamily="66" charset="0"/>
              </a:rPr>
              <a:t>ограничивал аскетизм: отстаивал институт семьи, при этом выступал за сохранение обета безбрачия ;</a:t>
            </a:r>
          </a:p>
          <a:p>
            <a:r>
              <a:rPr lang="ru-RU" sz="2000" dirty="0" smtClean="0">
                <a:latin typeface="Comic Sans MS" pitchFamily="66" charset="0"/>
              </a:rPr>
              <a:t>выступал за добровольную бедность.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Пять доказательств бытия Бога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558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Доказательство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причины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: у всего существующего есть причина, главная причина всего – Бог;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Доказательство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движения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: все в мире находится в движении, источник движения – Бог;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Доказательство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цели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: у всего существующего есть цель, главный источник целей – Бог;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Доказательство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степени качества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– человек способен различать все в мире по степени качества, эта способность дана ему Богом;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Доказательство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случайности и необходимости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– все случайное зависит от необходимого, которое есть Бог.</a:t>
            </a:r>
          </a:p>
          <a:p>
            <a:pPr marL="457200" indent="-45720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     		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Comic Sans MS" pitchFamily="66" charset="0"/>
              </a:rPr>
              <a:t>Краткий  </a:t>
            </a:r>
            <a:r>
              <a:rPr lang="ru-RU" sz="2000" i="1" dirty="0" smtClean="0">
                <a:solidFill>
                  <a:schemeClr val="tx1"/>
                </a:solidFill>
                <a:latin typeface="Comic Sans MS" pitchFamily="66" charset="0"/>
              </a:rPr>
              <a:t>сравнительный </a:t>
            </a:r>
            <a:r>
              <a:rPr lang="ru-RU" sz="2000" i="1" dirty="0" smtClean="0">
                <a:solidFill>
                  <a:schemeClr val="tx1"/>
                </a:solidFill>
                <a:latin typeface="Comic Sans MS" pitchFamily="66" charset="0"/>
              </a:rPr>
              <a:t>анализ философии А. Августина и Ф. Аквинского</a:t>
            </a:r>
            <a:endParaRPr lang="ru-RU" sz="20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Аврелий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Августин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Фома Аквинский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Создатель патристики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Создатель схоластики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1 доказательство</a:t>
                      </a:r>
                      <a:r>
                        <a:rPr lang="ru-RU" sz="2000" baseline="0" dirty="0" smtClean="0">
                          <a:latin typeface="Comic Sans MS" pitchFamily="66" charset="0"/>
                        </a:rPr>
                        <a:t> бытия Бога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5 доказательств бытия Бога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Вера превыше разума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Разум превыше веры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Свобода воли греховна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Свобода воли дана человеку Богом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Был идеологом аскетизма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Умеренно критиковал аскетизм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Был сторонником теократии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mic Sans MS" pitchFamily="66" charset="0"/>
                        </a:rPr>
                        <a:t>Выступал за разделение власти между церковью и государством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Жан Буридан (1300-1358 гг.) – философ-схоласт, представитель средневековой логики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ЖАн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2250" y="2129631"/>
            <a:ext cx="36195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Логический парадокс «Буриданов осёл».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бур.осел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096344" cy="2448272"/>
          </a:xfrm>
        </p:spPr>
      </p:pic>
      <p:pic>
        <p:nvPicPr>
          <p:cNvPr id="5" name="Рисунок 4" descr="бур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060848"/>
            <a:ext cx="3419872" cy="2448272"/>
          </a:xfrm>
          <a:prstGeom prst="rect">
            <a:avLst/>
          </a:prstGeom>
        </p:spPr>
      </p:pic>
      <p:pic>
        <p:nvPicPr>
          <p:cNvPr id="6" name="Рисунок 5" descr="бур-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5013176"/>
            <a:ext cx="381000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Уильям Оккам (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12</a:t>
            </a:r>
            <a:r>
              <a:rPr lang="en-US" sz="3200" b="1" i="1" dirty="0" smtClean="0">
                <a:solidFill>
                  <a:schemeClr val="tx1"/>
                </a:solidFill>
                <a:latin typeface="Comic Sans MS" pitchFamily="66" charset="0"/>
              </a:rPr>
              <a:t>47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-12</a:t>
            </a:r>
            <a:r>
              <a:rPr lang="en-US" sz="3200" b="1" i="1" dirty="0" smtClean="0">
                <a:solidFill>
                  <a:schemeClr val="tx1"/>
                </a:solidFill>
                <a:latin typeface="Comic Sans MS" pitchFamily="66" charset="0"/>
              </a:rPr>
              <a:t>85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гг.)</a:t>
            </a:r>
            <a:r>
              <a:rPr lang="en-US" sz="3200" b="1" i="1" dirty="0" smtClean="0">
                <a:solidFill>
                  <a:schemeClr val="tx1"/>
                </a:solidFill>
                <a:latin typeface="Comic Sans MS" pitchFamily="66" charset="0"/>
              </a:rPr>
              <a:t> –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философ схоластики</a:t>
            </a:r>
            <a:endParaRPr lang="ru-RU" sz="32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Окка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2307" y="1920875"/>
            <a:ext cx="3708385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1) создатель принципа мыслительной деятельности «</a:t>
            </a:r>
            <a:r>
              <a:rPr lang="ru-RU" b="1" dirty="0" smtClean="0">
                <a:latin typeface="Comic Sans MS" pitchFamily="66" charset="0"/>
              </a:rPr>
              <a:t>Бритва Оккама»;</a:t>
            </a:r>
          </a:p>
          <a:p>
            <a:r>
              <a:rPr lang="ru-RU" dirty="0" smtClean="0">
                <a:latin typeface="Comic Sans MS" pitchFamily="66" charset="0"/>
              </a:rPr>
              <a:t>2) его суть в том, чтобы «в процессе познания мира не умножать сущности сверх необходимости»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Различия эпох Античности и Средневековья</a:t>
            </a:r>
            <a:endParaRPr lang="ru-RU" sz="31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1935163"/>
          <a:ext cx="7272808" cy="4446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2853"/>
                <a:gridCol w="2599235"/>
                <a:gridCol w="2240720"/>
              </a:tblGrid>
              <a:tr h="416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Античность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Средние века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1675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Тип мировоззрения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антропоцентризм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omic Sans MS" pitchFamily="66" charset="0"/>
                        </a:rPr>
                        <a:t>Теоцентризм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537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Образ</a:t>
                      </a:r>
                      <a:r>
                        <a:rPr lang="ru-RU" b="1" i="1" baseline="0" dirty="0" smtClean="0"/>
                        <a:t> мышления</a:t>
                      </a:r>
                    </a:p>
                    <a:p>
                      <a:endParaRPr lang="ru-RU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плюрализм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догматизм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2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Число научных</a:t>
                      </a:r>
                      <a:r>
                        <a:rPr lang="ru-RU" b="1" i="1" baseline="0" dirty="0" smtClean="0"/>
                        <a:t> школ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2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Отношение к религии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i="1" u="sng" dirty="0" smtClean="0"/>
                        <a:t>Политеизм -</a:t>
                      </a:r>
                      <a:r>
                        <a:rPr lang="ru-RU" dirty="0" smtClean="0"/>
                        <a:t>многобожие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i="1" u="sng" dirty="0" smtClean="0"/>
                        <a:t>Монотеизм -</a:t>
                      </a:r>
                      <a:r>
                        <a:rPr lang="ru-RU" dirty="0" smtClean="0"/>
                        <a:t> единобожие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2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Отношение к жизни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эпикуреизм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аскетизм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2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Идеал государства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Светская власть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Теократия – власть церкви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Сходства эпох Античности и Средневековья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1935163"/>
          <a:ext cx="7272808" cy="3726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2853"/>
                <a:gridCol w="2599235"/>
                <a:gridCol w="2240720"/>
              </a:tblGrid>
              <a:tr h="416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Средние века</a:t>
                      </a:r>
                      <a:endParaRPr lang="ru-RU" dirty="0"/>
                    </a:p>
                  </a:txBody>
                  <a:tcPr/>
                </a:tc>
              </a:tr>
              <a:tr h="41675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Логика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+</a:t>
                      </a:r>
                      <a:endParaRPr lang="ru-RU" dirty="0"/>
                    </a:p>
                  </a:txBody>
                  <a:tcPr/>
                </a:tc>
              </a:tr>
              <a:tr h="73537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Вера в жизнь</a:t>
                      </a:r>
                      <a:r>
                        <a:rPr lang="ru-RU" b="1" i="1" baseline="0" dirty="0" smtClean="0"/>
                        <a:t> после смерти</a:t>
                      </a:r>
                      <a:endParaRPr lang="ru-RU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+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+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2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Язык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+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+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2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Отношение свободе воли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+-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+-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2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Значение образования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+ 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+    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latin typeface="Comic Sans MS" pitchFamily="66" charset="0"/>
              </a:rPr>
              <a:t>Идеализм – </a:t>
            </a:r>
            <a:r>
              <a:rPr lang="ru-RU" sz="2000" dirty="0" smtClean="0">
                <a:latin typeface="Comic Sans MS" pitchFamily="66" charset="0"/>
              </a:rPr>
              <a:t>направление философии, признающее  преобладание идеи над материей и, как следствие, ограниченный характер способности человека познать мир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Материализм</a:t>
            </a:r>
            <a:r>
              <a:rPr lang="ru-RU" dirty="0" smtClean="0">
                <a:latin typeface="Comic Sans MS" pitchFamily="66" charset="0"/>
              </a:rPr>
              <a:t> – философское направление, согласно которому материальный мир познаваем, поскольку человек способен создавать и преобразовывать материю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Выводы: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1) философия – </a:t>
            </a:r>
            <a:r>
              <a:rPr lang="ru-RU" dirty="0" smtClean="0">
                <a:latin typeface="Comic Sans MS" panose="030F0702030302020204" pitchFamily="66" charset="0"/>
              </a:rPr>
              <a:t>это особая </a:t>
            </a:r>
            <a:r>
              <a:rPr lang="ru-RU" dirty="0" smtClean="0">
                <a:latin typeface="Comic Sans MS" panose="030F0702030302020204" pitchFamily="66" charset="0"/>
              </a:rPr>
              <a:t>форма познания мира;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2) философия является одной из первых форм научной деятельности человека;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3) объект исследования философии: окружающий человека мир;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4) предмет исследования философии: наиболее общие закономерности развития мира и человека в нем.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Основные теории происхождения философии</a:t>
            </a:r>
            <a:r>
              <a:rPr lang="ru-RU" sz="4000" dirty="0" smtClean="0">
                <a:solidFill>
                  <a:schemeClr val="tx1"/>
                </a:solidFill>
              </a:rPr>
              <a:t>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b="1" dirty="0" smtClean="0">
                <a:latin typeface="Comic Sans MS" pitchFamily="66" charset="0"/>
              </a:rPr>
              <a:t>мифологическая</a:t>
            </a:r>
            <a:r>
              <a:rPr lang="ru-RU" dirty="0" smtClean="0">
                <a:latin typeface="Comic Sans MS" pitchFamily="66" charset="0"/>
              </a:rPr>
              <a:t> – в основе философии лежат мифы;</a:t>
            </a:r>
          </a:p>
          <a:p>
            <a:r>
              <a:rPr lang="ru-RU" dirty="0" smtClean="0">
                <a:latin typeface="Comic Sans MS" pitchFamily="66" charset="0"/>
              </a:rPr>
              <a:t>2) </a:t>
            </a:r>
            <a:r>
              <a:rPr lang="ru-RU" b="1" dirty="0" smtClean="0">
                <a:latin typeface="Comic Sans MS" pitchFamily="66" charset="0"/>
              </a:rPr>
              <a:t>гносеологическая </a:t>
            </a:r>
            <a:r>
              <a:rPr lang="ru-RU" dirty="0" smtClean="0">
                <a:latin typeface="Comic Sans MS" pitchFamily="66" charset="0"/>
              </a:rPr>
              <a:t>– философия возникла в результате потребности в создании формы научного познания мира;</a:t>
            </a:r>
          </a:p>
          <a:p>
            <a:r>
              <a:rPr lang="ru-RU" dirty="0" smtClean="0">
                <a:latin typeface="Comic Sans MS" pitchFamily="66" charset="0"/>
              </a:rPr>
              <a:t>3) </a:t>
            </a:r>
            <a:r>
              <a:rPr lang="ru-RU" b="1" dirty="0" smtClean="0">
                <a:latin typeface="Comic Sans MS" pitchFamily="66" charset="0"/>
              </a:rPr>
              <a:t>культурно-историческая </a:t>
            </a:r>
            <a:r>
              <a:rPr lang="ru-RU" dirty="0" smtClean="0">
                <a:latin typeface="Comic Sans MS" pitchFamily="66" charset="0"/>
              </a:rPr>
              <a:t>– развитие философии стало очередным этапом развития человеческой цивилизации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Философия как результат э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волюции форм познания мира:</a:t>
            </a:r>
            <a:endParaRPr lang="ru-RU" sz="31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</a:t>
            </a:r>
            <a:r>
              <a:rPr lang="ru-RU" b="1" i="1" dirty="0" smtClean="0">
                <a:latin typeface="Comic Sans MS" pitchFamily="66" charset="0"/>
              </a:rPr>
              <a:t>мифология – </a:t>
            </a:r>
            <a:r>
              <a:rPr lang="ru-RU" dirty="0" smtClean="0">
                <a:latin typeface="Comic Sans MS" pitchFamily="66" charset="0"/>
              </a:rPr>
              <a:t>элементарная форма познания мира;</a:t>
            </a:r>
          </a:p>
          <a:p>
            <a:r>
              <a:rPr lang="ru-RU" dirty="0" smtClean="0">
                <a:latin typeface="Comic Sans MS" pitchFamily="66" charset="0"/>
              </a:rPr>
              <a:t>2) </a:t>
            </a:r>
            <a:r>
              <a:rPr lang="ru-RU" b="1" i="1" dirty="0" smtClean="0">
                <a:latin typeface="Comic Sans MS" pitchFamily="66" charset="0"/>
              </a:rPr>
              <a:t>религия </a:t>
            </a:r>
            <a:r>
              <a:rPr lang="ru-RU" dirty="0" smtClean="0">
                <a:latin typeface="Comic Sans MS" pitchFamily="66" charset="0"/>
              </a:rPr>
              <a:t>– форма познания мира, основанная на вере в сверхъестественные силы, влияющие на жизнь человека;</a:t>
            </a:r>
          </a:p>
          <a:p>
            <a:r>
              <a:rPr lang="ru-RU" dirty="0" smtClean="0">
                <a:latin typeface="Comic Sans MS" pitchFamily="66" charset="0"/>
              </a:rPr>
              <a:t>3) </a:t>
            </a:r>
            <a:r>
              <a:rPr lang="ru-RU" b="1" i="1" dirty="0" smtClean="0">
                <a:latin typeface="Comic Sans MS" pitchFamily="66" charset="0"/>
              </a:rPr>
              <a:t>философия</a:t>
            </a:r>
            <a:r>
              <a:rPr lang="ru-RU" dirty="0" smtClean="0">
                <a:latin typeface="Comic Sans MS" pitchFamily="66" charset="0"/>
              </a:rPr>
              <a:t> – научная форма познания мира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гип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1607" y="1920875"/>
            <a:ext cx="3169785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«Должно... переносить мудрость [философию] в медицину, а медицину в мудрость»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Характерные черты античной  философии: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Comic Sans MS" pitchFamily="66" charset="0"/>
              </a:rPr>
              <a:t>1)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антропоцентризм</a:t>
            </a:r>
            <a:r>
              <a:rPr lang="ru-RU" sz="2800" dirty="0" smtClean="0">
                <a:latin typeface="Comic Sans MS" pitchFamily="66" charset="0"/>
              </a:rPr>
              <a:t> – философское мировоззрение, признающее человека субъектом и объектом, причиной и следствием всех процессов и явлений окружающего мира;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2)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гуманизм</a:t>
            </a:r>
            <a:r>
              <a:rPr lang="ru-RU" sz="2800" dirty="0" smtClean="0">
                <a:latin typeface="Comic Sans MS" pitchFamily="66" charset="0"/>
              </a:rPr>
              <a:t> – тип философского мировоззрения, признающего абсолютную ценность человеческой жизни;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3)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плюрализм </a:t>
            </a:r>
            <a:r>
              <a:rPr lang="ru-RU" sz="2800" dirty="0" smtClean="0">
                <a:latin typeface="Comic Sans MS" pitchFamily="66" charset="0"/>
              </a:rPr>
              <a:t>– тип философского мировоззрения, согласно которому поиск истины связан с рассмотрением нескольких точек зрения на одну проблему;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4)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политеизм</a:t>
            </a:r>
            <a:r>
              <a:rPr lang="ru-RU" sz="2800" dirty="0" smtClean="0">
                <a:latin typeface="Comic Sans MS" pitchFamily="66" charset="0"/>
              </a:rPr>
              <a:t> – религиозное мировоззрение, признающее существование множества богов.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Объект философии</a:t>
            </a:r>
            <a:r>
              <a:rPr lang="ru-RU" sz="2800" dirty="0" smtClean="0">
                <a:latin typeface="Comic Sans MS" pitchFamily="66" charset="0"/>
              </a:rPr>
              <a:t>: человек и окружающий его мир;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Предмет философии</a:t>
            </a:r>
            <a:r>
              <a:rPr lang="ru-RU" sz="2800" b="1" dirty="0" smtClean="0">
                <a:latin typeface="Comic Sans MS" pitchFamily="66" charset="0"/>
              </a:rPr>
              <a:t>: </a:t>
            </a:r>
            <a:r>
              <a:rPr lang="ru-RU" sz="2800" dirty="0" smtClean="0">
                <a:latin typeface="Comic Sans MS" pitchFamily="66" charset="0"/>
              </a:rPr>
              <a:t> сущность процессов, явлений и закономерностей, определяющих существование мира и человека. 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1162</TotalTime>
  <Words>1619</Words>
  <Application>Microsoft Office PowerPoint</Application>
  <PresentationFormat>Экран (4:3)</PresentationFormat>
  <Paragraphs>242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Философия Древней Греции и Средневековья </vt:lpstr>
      <vt:lpstr>   Философия (с др.греч. – любовь к мудрости)</vt:lpstr>
      <vt:lpstr>  Основной вопрос философии:</vt:lpstr>
      <vt:lpstr> </vt:lpstr>
      <vt:lpstr>Основные теории происхождения философии:</vt:lpstr>
      <vt:lpstr>     Философия как результат эволюции форм познания мира:</vt:lpstr>
      <vt:lpstr>Презентация PowerPoint</vt:lpstr>
      <vt:lpstr>   Характерные черты античной  философии:</vt:lpstr>
      <vt:lpstr>      </vt:lpstr>
      <vt:lpstr>    Главное понятие философии: бытие</vt:lpstr>
      <vt:lpstr>              Парменид (540-470 гг. до н.э.)    древнегреческий философ, представитель Элейской школы</vt:lpstr>
      <vt:lpstr>    Разделы философии</vt:lpstr>
      <vt:lpstr>  Основные функции философии:</vt:lpstr>
      <vt:lpstr>          Философия как наука:        Эпоха Античности                ( VII в. до н.э. – V в. н.э.)</vt:lpstr>
      <vt:lpstr>    Философия Сократа (470-399 гг. до н.э.)</vt:lpstr>
      <vt:lpstr>  Ключевые характеристики его философской системы: </vt:lpstr>
      <vt:lpstr>  Платон (427-347 гг. до н.э.) – древнегреческий философ-идеалист</vt:lpstr>
      <vt:lpstr> Аристотель (384-322 гг. до н.э.) – древнегреческий философ-материалист</vt:lpstr>
      <vt:lpstr>Сравнительный анализ философских взглядов Платона и Аристотеля</vt:lpstr>
      <vt:lpstr>Сравнительный анализ философских взглядов Платона и Аристотеля (продолжение)</vt:lpstr>
      <vt:lpstr> Идеализм в философии Пифагора (570-490 гг. до н.э.)</vt:lpstr>
      <vt:lpstr>Ключевые характеристики идеализма Пифагора:</vt:lpstr>
      <vt:lpstr>Милетская школа древнегреческой философии</vt:lpstr>
      <vt:lpstr> Материализм философии Гераклита (544-483 гг. до н.э.)</vt:lpstr>
      <vt:lpstr>Ключевые характеристики  материализма Гераклита:</vt:lpstr>
      <vt:lpstr>    Философия как религия:         Средневековье  (5-15 вв./ 400-1400 гг.)</vt:lpstr>
      <vt:lpstr>            Флавио Бьондо (1392-1463 гг.) разделял средневековье на ранее (5-10 вв.) и позднее (10-15 вв)</vt:lpstr>
      <vt:lpstr>   Характерные черты философии Ср.Веков</vt:lpstr>
      <vt:lpstr>  Аврелий Августин (354-430)гг. теолог, философ, создатель патристики</vt:lpstr>
      <vt:lpstr>Характерные черты философии патристики Аврелия Августина:</vt:lpstr>
      <vt:lpstr> Фома Аквинский (1225-1274)гг. теолог, философ, создатель схоластики</vt:lpstr>
      <vt:lpstr> Основные идеи философии патристики Ф. Аквинского:</vt:lpstr>
      <vt:lpstr>Пять доказательств бытия Бога</vt:lpstr>
      <vt:lpstr>Краткий  сравнительный анализ философии А. Августина и Ф. Аквинского</vt:lpstr>
      <vt:lpstr>       Жан Буридан (1300-1358 гг.) – философ-схоласт, представитель средневековой логики</vt:lpstr>
      <vt:lpstr>  Логический парадокс «Буриданов осёл».</vt:lpstr>
      <vt:lpstr>      Уильям Оккам (1247-1285гг.) – философ схоластики</vt:lpstr>
      <vt:lpstr>  Различия эпох Античности и Средневековья</vt:lpstr>
      <vt:lpstr>    Сходства эпох Античности и Средневековья</vt:lpstr>
      <vt:lpstr>                            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познания  в философии</dc:title>
  <dc:creator>lliriK</dc:creator>
  <cp:lastModifiedBy>111</cp:lastModifiedBy>
  <cp:revision>112</cp:revision>
  <dcterms:created xsi:type="dcterms:W3CDTF">2016-10-26T13:27:37Z</dcterms:created>
  <dcterms:modified xsi:type="dcterms:W3CDTF">2022-01-11T11:12:47Z</dcterms:modified>
</cp:coreProperties>
</file>